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9" r:id="rId4"/>
    <p:sldId id="270" r:id="rId5"/>
    <p:sldId id="258" r:id="rId6"/>
    <p:sldId id="259" r:id="rId7"/>
    <p:sldId id="281" r:id="rId8"/>
    <p:sldId id="283" r:id="rId9"/>
    <p:sldId id="286" r:id="rId10"/>
    <p:sldId id="287" r:id="rId11"/>
    <p:sldId id="262" r:id="rId12"/>
    <p:sldId id="272" r:id="rId13"/>
    <p:sldId id="273" r:id="rId14"/>
    <p:sldId id="285" r:id="rId15"/>
    <p:sldId id="260" r:id="rId16"/>
    <p:sldId id="276" r:id="rId17"/>
    <p:sldId id="277" r:id="rId18"/>
    <p:sldId id="278" r:id="rId19"/>
    <p:sldId id="264" r:id="rId20"/>
    <p:sldId id="280" r:id="rId21"/>
    <p:sldId id="279" r:id="rId22"/>
    <p:sldId id="265" r:id="rId23"/>
    <p:sldId id="268" r:id="rId24"/>
    <p:sldId id="266" r:id="rId25"/>
    <p:sldId id="282" r:id="rId26"/>
    <p:sldId id="274" r:id="rId27"/>
    <p:sldId id="267" r:id="rId28"/>
    <p:sldId id="284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36DA4-F48D-49DC-AE0C-3EA1D871BCEA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71809-0E20-46E2-83E4-A43FB0AB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degrees.</a:t>
            </a:r>
            <a:r>
              <a:rPr lang="en-US" baseline="0" dirty="0" smtClean="0"/>
              <a:t>  Not always consistent.  </a:t>
            </a:r>
          </a:p>
          <a:p>
            <a:r>
              <a:rPr lang="en-US" baseline="0" dirty="0" smtClean="0"/>
              <a:t>Talk about the measurement between the </a:t>
            </a:r>
            <a:r>
              <a:rPr lang="en-US" baseline="0" dirty="0" err="1" smtClean="0"/>
              <a:t>ishial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tuberosities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Where to sit on the saddle.  </a:t>
            </a:r>
          </a:p>
          <a:p>
            <a:r>
              <a:rPr lang="en-US" baseline="0" dirty="0" smtClean="0"/>
              <a:t>Women, the limited factor is usually soft tissue.</a:t>
            </a:r>
          </a:p>
          <a:p>
            <a:r>
              <a:rPr lang="en-US" baseline="0" dirty="0" smtClean="0"/>
              <a:t>Men, the limiting factor to get in to proper position is usually hamstring length.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71809-0E20-46E2-83E4-A43FB0AB02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eaLnBrk="1" hangingPunct="1">
              <a:defRPr sz="4400"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endParaRPr lang="en-US" sz="4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F0D21-940C-464F-AB88-5C52487CD9E1}" type="datetimeFigureOut">
              <a:rPr lang="en-US" smtClean="0"/>
              <a:t>8/17/16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EE2C-3EEF-4C2B-B918-EDBFE275C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lena.Claus@athletico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Medical Bike Fit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234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106" y="609600"/>
            <a:ext cx="5919788" cy="493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Saddle pain</a:t>
            </a:r>
            <a:br>
              <a:rPr lang="en-US" dirty="0" smtClean="0"/>
            </a:br>
            <a:r>
              <a:rPr lang="en-US" dirty="0" smtClean="0"/>
              <a:t>Causes </a:t>
            </a:r>
            <a:r>
              <a:rPr lang="en-US" dirty="0" smtClean="0"/>
              <a:t>and Interventions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Saddle Selection</a:t>
            </a:r>
          </a:p>
          <a:p>
            <a:r>
              <a:rPr lang="en-US" dirty="0" smtClean="0"/>
              <a:t>Reach</a:t>
            </a:r>
          </a:p>
          <a:p>
            <a:r>
              <a:rPr lang="en-US" dirty="0" smtClean="0"/>
              <a:t>Chamois/Shorts</a:t>
            </a:r>
          </a:p>
          <a:p>
            <a:r>
              <a:rPr lang="en-US" dirty="0" smtClean="0"/>
              <a:t>Position/Inability to hold position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59" y="3863181"/>
            <a:ext cx="2682472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SADDLE HEIGHT - TOO HIGH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Cyclist will creep </a:t>
            </a:r>
            <a:r>
              <a:rPr lang="en-US" dirty="0"/>
              <a:t>forward on the </a:t>
            </a:r>
            <a:r>
              <a:rPr lang="en-US" dirty="0" smtClean="0"/>
              <a:t>saddle</a:t>
            </a:r>
          </a:p>
          <a:p>
            <a:r>
              <a:rPr lang="en-US" dirty="0" smtClean="0"/>
              <a:t>Cyclist will </a:t>
            </a:r>
            <a:r>
              <a:rPr lang="en-US" dirty="0"/>
              <a:t>typically point their </a:t>
            </a:r>
            <a:r>
              <a:rPr lang="en-US" dirty="0" smtClean="0"/>
              <a:t>toes (increased “</a:t>
            </a:r>
            <a:r>
              <a:rPr lang="en-US" dirty="0" err="1" smtClean="0"/>
              <a:t>ankling</a:t>
            </a:r>
            <a:r>
              <a:rPr lang="en-US" dirty="0" smtClean="0"/>
              <a:t>”)</a:t>
            </a:r>
            <a:endParaRPr lang="en-US" dirty="0"/>
          </a:p>
          <a:p>
            <a:r>
              <a:rPr lang="en-US" dirty="0" smtClean="0"/>
              <a:t>May cause pain behind the knee</a:t>
            </a:r>
          </a:p>
          <a:p>
            <a:r>
              <a:rPr lang="en-US" dirty="0" smtClean="0"/>
              <a:t>Hips may rock </a:t>
            </a:r>
          </a:p>
        </p:txBody>
      </p:sp>
    </p:spTree>
    <p:extLst>
      <p:ext uri="{BB962C8B-B14F-4D97-AF65-F5344CB8AC3E}">
        <p14:creationId xmlns:p14="http://schemas.microsoft.com/office/powerpoint/2010/main" val="33888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HEIGHT – TOO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cause anterior knee pain</a:t>
            </a:r>
          </a:p>
          <a:p>
            <a:r>
              <a:rPr lang="en-US" dirty="0"/>
              <a:t>Q</a:t>
            </a:r>
            <a:r>
              <a:rPr lang="en-US" dirty="0" smtClean="0"/>
              <a:t>uads will tire out quickly</a:t>
            </a:r>
            <a:endParaRPr lang="en-US" dirty="0"/>
          </a:p>
          <a:p>
            <a:r>
              <a:rPr lang="en-US" dirty="0" smtClean="0"/>
              <a:t>Cyclist may sit </a:t>
            </a:r>
            <a:r>
              <a:rPr lang="en-US" dirty="0"/>
              <a:t>very </a:t>
            </a:r>
            <a:r>
              <a:rPr lang="en-US" dirty="0" smtClean="0"/>
              <a:t>further back </a:t>
            </a:r>
            <a:r>
              <a:rPr lang="en-US" dirty="0"/>
              <a:t>on saddle </a:t>
            </a:r>
            <a:r>
              <a:rPr lang="en-US" dirty="0" smtClean="0"/>
              <a:t>seeking more </a:t>
            </a:r>
            <a:r>
              <a:rPr lang="en-US" dirty="0"/>
              <a:t>leg extension</a:t>
            </a:r>
          </a:p>
        </p:txBody>
      </p:sp>
    </p:spTree>
    <p:extLst>
      <p:ext uri="{BB962C8B-B14F-4D97-AF65-F5344CB8AC3E}">
        <p14:creationId xmlns:p14="http://schemas.microsoft.com/office/powerpoint/2010/main" val="20833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Medial</a:t>
            </a:r>
          </a:p>
          <a:p>
            <a:pPr lvl="1"/>
            <a:r>
              <a:rPr lang="en-US" dirty="0" smtClean="0"/>
              <a:t>Pronated Foot/Toe out</a:t>
            </a:r>
          </a:p>
          <a:p>
            <a:pPr lvl="1"/>
            <a:r>
              <a:rPr lang="en-US" dirty="0" err="1" smtClean="0"/>
              <a:t>Tibial</a:t>
            </a:r>
            <a:r>
              <a:rPr lang="en-US" dirty="0" smtClean="0"/>
              <a:t> external torsion with fixed pedal</a:t>
            </a:r>
          </a:p>
          <a:p>
            <a:pPr lvl="1"/>
            <a:r>
              <a:rPr lang="en-US" dirty="0" smtClean="0"/>
              <a:t>Femoral </a:t>
            </a:r>
            <a:r>
              <a:rPr lang="en-US" dirty="0" err="1" smtClean="0"/>
              <a:t>Anteversion</a:t>
            </a:r>
            <a:endParaRPr lang="en-US" dirty="0"/>
          </a:p>
          <a:p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Lack of hip flexion</a:t>
            </a:r>
          </a:p>
          <a:p>
            <a:pPr lvl="1"/>
            <a:r>
              <a:rPr lang="en-US" dirty="0" smtClean="0"/>
              <a:t>Seat low</a:t>
            </a:r>
          </a:p>
          <a:p>
            <a:pPr lvl="1"/>
            <a:r>
              <a:rPr lang="en-US" dirty="0" smtClean="0"/>
              <a:t>Hip impingement</a:t>
            </a:r>
          </a:p>
          <a:p>
            <a:pPr lvl="1"/>
            <a:r>
              <a:rPr lang="en-US" dirty="0" smtClean="0"/>
              <a:t>Femoral Retroversion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FOOT/SHOE/PEDAL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place that you are mechanically connected to your bike.</a:t>
            </a:r>
          </a:p>
          <a:p>
            <a:r>
              <a:rPr lang="en-US" dirty="0" smtClean="0"/>
              <a:t>Not </a:t>
            </a:r>
            <a:r>
              <a:rPr lang="en-US" dirty="0"/>
              <a:t>always symmetrical</a:t>
            </a:r>
          </a:p>
          <a:p>
            <a:r>
              <a:rPr lang="en-US" dirty="0" smtClean="0"/>
              <a:t>Shoes </a:t>
            </a:r>
            <a:r>
              <a:rPr lang="en-US" dirty="0"/>
              <a:t>need to match </a:t>
            </a:r>
            <a:r>
              <a:rPr lang="en-US" dirty="0" smtClean="0"/>
              <a:t>feet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00" y="3657600"/>
            <a:ext cx="3504000" cy="23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FEET –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Forefoot</a:t>
            </a:r>
          </a:p>
          <a:p>
            <a:r>
              <a:rPr lang="en-US" dirty="0" err="1" smtClean="0"/>
              <a:t>Rearfoot</a:t>
            </a:r>
            <a:endParaRPr lang="en-US" dirty="0" smtClean="0"/>
          </a:p>
          <a:p>
            <a:r>
              <a:rPr lang="en-US" dirty="0" smtClean="0"/>
              <a:t>Length of arch and foot</a:t>
            </a:r>
          </a:p>
          <a:p>
            <a:r>
              <a:rPr lang="en-US" dirty="0" smtClean="0"/>
              <a:t>Width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Up the chain</a:t>
            </a:r>
          </a:p>
          <a:p>
            <a:pPr lvl="1"/>
            <a:r>
              <a:rPr lang="en-US" dirty="0" err="1" smtClean="0"/>
              <a:t>Tibial</a:t>
            </a:r>
            <a:r>
              <a:rPr lang="en-US" dirty="0" smtClean="0"/>
              <a:t> torsion</a:t>
            </a:r>
          </a:p>
          <a:p>
            <a:pPr lvl="1"/>
            <a:r>
              <a:rPr lang="en-US" dirty="0" smtClean="0"/>
              <a:t>Hip joint position</a:t>
            </a:r>
          </a:p>
          <a:p>
            <a:pPr lvl="1"/>
            <a:r>
              <a:rPr lang="en-US" dirty="0" smtClean="0"/>
              <a:t>Leg Length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24804"/>
            <a:ext cx="2514600" cy="2909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133600"/>
            <a:ext cx="4992000" cy="2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730" y="219670"/>
            <a:ext cx="6669602" cy="2395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078" r="-192"/>
          <a:stretch/>
        </p:blipFill>
        <p:spPr>
          <a:xfrm>
            <a:off x="1146185" y="2743200"/>
            <a:ext cx="686469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SHOES – 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Shoes not wide enough</a:t>
            </a:r>
          </a:p>
          <a:p>
            <a:r>
              <a:rPr lang="en-US" dirty="0" smtClean="0"/>
              <a:t>Shoes </a:t>
            </a:r>
            <a:r>
              <a:rPr lang="en-US" dirty="0"/>
              <a:t>too long, </a:t>
            </a:r>
            <a:r>
              <a:rPr lang="en-US" dirty="0" smtClean="0"/>
              <a:t>seeking width or volume</a:t>
            </a:r>
            <a:endParaRPr lang="en-US" dirty="0"/>
          </a:p>
          <a:p>
            <a:r>
              <a:rPr lang="en-US" dirty="0" smtClean="0"/>
              <a:t>Shoes </a:t>
            </a:r>
            <a:r>
              <a:rPr lang="en-US" dirty="0"/>
              <a:t>have too </a:t>
            </a:r>
            <a:r>
              <a:rPr lang="en-US" dirty="0" smtClean="0"/>
              <a:t>much volume</a:t>
            </a:r>
          </a:p>
          <a:p>
            <a:r>
              <a:rPr lang="en-US" dirty="0" smtClean="0"/>
              <a:t>Brands differ/Materials differ</a:t>
            </a:r>
          </a:p>
          <a:p>
            <a:pPr lvl="1"/>
            <a:r>
              <a:rPr lang="en-US" dirty="0" smtClean="0"/>
              <a:t>Upper	</a:t>
            </a:r>
          </a:p>
          <a:p>
            <a:pPr lvl="1"/>
            <a:r>
              <a:rPr lang="en-US" dirty="0" smtClean="0"/>
              <a:t>Lower/Flex</a:t>
            </a:r>
          </a:p>
          <a:p>
            <a:pPr lvl="1"/>
            <a:r>
              <a:rPr lang="en-US" dirty="0" smtClean="0"/>
              <a:t>Closure system</a:t>
            </a:r>
          </a:p>
          <a:p>
            <a:pPr lvl="1"/>
            <a:r>
              <a:rPr lang="en-US" dirty="0" smtClean="0"/>
              <a:t>Wedging</a:t>
            </a:r>
          </a:p>
          <a:p>
            <a:pPr lvl="1"/>
            <a:r>
              <a:rPr lang="en-US" dirty="0" smtClean="0"/>
              <a:t>Last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cap="all" dirty="0" smtClean="0"/>
              <a:t>General thoughts</a:t>
            </a:r>
            <a:endParaRPr lang="en-US" sz="40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Evidence based approach</a:t>
            </a:r>
          </a:p>
          <a:p>
            <a:r>
              <a:rPr lang="en-US" dirty="0" smtClean="0"/>
              <a:t>Feedback and communication is important</a:t>
            </a:r>
          </a:p>
          <a:p>
            <a:r>
              <a:rPr lang="en-US" dirty="0" smtClean="0"/>
              <a:t>Fit the current state.  Work on any deficits.  Address the deficits.  Recheck the fit.</a:t>
            </a:r>
          </a:p>
          <a:p>
            <a:r>
              <a:rPr lang="en-US" dirty="0" smtClean="0"/>
              <a:t>Your team</a:t>
            </a:r>
          </a:p>
          <a:p>
            <a:pPr lvl="1"/>
            <a:r>
              <a:rPr lang="en-US" dirty="0" smtClean="0"/>
              <a:t>Fitter</a:t>
            </a:r>
          </a:p>
          <a:p>
            <a:pPr lvl="1"/>
            <a:r>
              <a:rPr lang="en-US" dirty="0" smtClean="0"/>
              <a:t>Medical professionals</a:t>
            </a:r>
          </a:p>
          <a:p>
            <a:pPr lvl="1"/>
            <a:r>
              <a:rPr lang="en-US" dirty="0" smtClean="0"/>
              <a:t>Coach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4"/>
          <a:stretch/>
        </p:blipFill>
        <p:spPr>
          <a:xfrm>
            <a:off x="5715000" y="3701256"/>
            <a:ext cx="1752600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-1543" r="2941" b="80247"/>
          <a:stretch/>
        </p:blipFill>
        <p:spPr>
          <a:xfrm>
            <a:off x="7162800" y="4952206"/>
            <a:ext cx="1332289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PEDAL/CLEAT SYSTEM CONSIDERATIONS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1763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7397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Foot Pain and Numbness</a:t>
            </a:r>
            <a:br>
              <a:rPr lang="en-US" dirty="0" smtClean="0"/>
            </a:br>
            <a:r>
              <a:rPr lang="en-US" dirty="0" smtClean="0"/>
              <a:t>Causes and Interventions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Correct shoes</a:t>
            </a:r>
          </a:p>
          <a:p>
            <a:pPr lvl="1">
              <a:buFontTx/>
              <a:buChar char="-"/>
            </a:pPr>
            <a:r>
              <a:rPr lang="en-US" dirty="0" smtClean="0"/>
              <a:t>Sizing</a:t>
            </a:r>
          </a:p>
          <a:p>
            <a:pPr lvl="1">
              <a:buFontTx/>
              <a:buChar char="-"/>
            </a:pPr>
            <a:r>
              <a:rPr lang="en-US" dirty="0" smtClean="0"/>
              <a:t>Modifications</a:t>
            </a:r>
          </a:p>
          <a:p>
            <a:pPr>
              <a:buFontTx/>
              <a:buChar char="-"/>
            </a:pPr>
            <a:r>
              <a:rPr lang="en-US" dirty="0" smtClean="0"/>
              <a:t>Cleat placement</a:t>
            </a:r>
          </a:p>
          <a:p>
            <a:pPr>
              <a:buFontTx/>
              <a:buChar char="-"/>
            </a:pPr>
            <a:r>
              <a:rPr lang="en-US" dirty="0" smtClean="0"/>
              <a:t>Pedal/Cleat System choice</a:t>
            </a:r>
          </a:p>
          <a:p>
            <a:pPr>
              <a:buFontTx/>
              <a:buChar char="-"/>
            </a:pPr>
            <a:r>
              <a:rPr lang="en-US" dirty="0" smtClean="0"/>
              <a:t>Posting/Orthotics</a:t>
            </a:r>
          </a:p>
          <a:p>
            <a:pPr>
              <a:buFontTx/>
              <a:buChar char="-"/>
            </a:pPr>
            <a:r>
              <a:rPr lang="en-US" dirty="0" smtClean="0"/>
              <a:t>Padding</a:t>
            </a:r>
          </a:p>
          <a:p>
            <a:pPr>
              <a:buFontTx/>
              <a:buChar char="-"/>
            </a:pPr>
            <a:r>
              <a:rPr lang="en-US" dirty="0" smtClean="0"/>
              <a:t>Closure type/tightness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Foot Pain/Numbness - Differential DX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Morton’s Neuroma</a:t>
            </a:r>
          </a:p>
          <a:p>
            <a:r>
              <a:rPr lang="en-US" dirty="0" smtClean="0"/>
              <a:t>Plantar Fasciitis</a:t>
            </a:r>
          </a:p>
          <a:p>
            <a:r>
              <a:rPr lang="en-US" dirty="0" smtClean="0"/>
              <a:t>Tarsal Tunnel </a:t>
            </a:r>
          </a:p>
          <a:p>
            <a:r>
              <a:rPr lang="en-US" dirty="0" smtClean="0"/>
              <a:t>Compartment Syndrome</a:t>
            </a:r>
          </a:p>
          <a:p>
            <a:r>
              <a:rPr lang="en-US" dirty="0" smtClean="0"/>
              <a:t>Sciatica</a:t>
            </a:r>
          </a:p>
          <a:p>
            <a:r>
              <a:rPr lang="en-US" dirty="0" smtClean="0"/>
              <a:t>Lumbar Spine issues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err="1" smtClean="0"/>
              <a:t>Metatarsalgia</a:t>
            </a:r>
            <a:endParaRPr lang="en-US" dirty="0" smtClean="0"/>
          </a:p>
          <a:p>
            <a:r>
              <a:rPr lang="en-US" dirty="0" smtClean="0"/>
              <a:t>Stress fracture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HANDLEBARS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 to match shoulder width</a:t>
            </a:r>
          </a:p>
          <a:p>
            <a:r>
              <a:rPr lang="en-US" dirty="0" smtClean="0"/>
              <a:t>Measured </a:t>
            </a:r>
            <a:r>
              <a:rPr lang="en-US" dirty="0"/>
              <a:t>A/C joint to A/C </a:t>
            </a:r>
            <a:r>
              <a:rPr lang="en-US" dirty="0" smtClean="0"/>
              <a:t>joint</a:t>
            </a:r>
          </a:p>
          <a:p>
            <a:r>
              <a:rPr lang="en-US" dirty="0" smtClean="0"/>
              <a:t>Handlebar reach too </a:t>
            </a:r>
            <a:r>
              <a:rPr lang="en-US" dirty="0"/>
              <a:t>short </a:t>
            </a:r>
          </a:p>
          <a:p>
            <a:pPr lvl="1"/>
            <a:r>
              <a:rPr lang="en-US" dirty="0" smtClean="0"/>
              <a:t>Arms </a:t>
            </a:r>
            <a:r>
              <a:rPr lang="en-US" dirty="0"/>
              <a:t>and shoulders </a:t>
            </a:r>
            <a:r>
              <a:rPr lang="en-US" dirty="0" smtClean="0"/>
              <a:t>can get </a:t>
            </a:r>
            <a:r>
              <a:rPr lang="en-US" dirty="0"/>
              <a:t>jammed up </a:t>
            </a:r>
            <a:r>
              <a:rPr lang="en-US" dirty="0" smtClean="0"/>
              <a:t>and back </a:t>
            </a:r>
            <a:r>
              <a:rPr lang="en-US" dirty="0"/>
              <a:t>will typically round out</a:t>
            </a:r>
          </a:p>
          <a:p>
            <a:r>
              <a:rPr lang="en-US" dirty="0" smtClean="0"/>
              <a:t>Handlebar reach too </a:t>
            </a:r>
            <a:r>
              <a:rPr lang="en-US" dirty="0"/>
              <a:t>long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Shoulders can </a:t>
            </a:r>
            <a:r>
              <a:rPr lang="en-US" dirty="0"/>
              <a:t>creep up toward </a:t>
            </a:r>
            <a:r>
              <a:rPr lang="en-US" dirty="0" smtClean="0"/>
              <a:t>ears</a:t>
            </a:r>
          </a:p>
          <a:p>
            <a:pPr lvl="1"/>
            <a:r>
              <a:rPr lang="en-US" dirty="0" smtClean="0"/>
              <a:t>Will typically </a:t>
            </a:r>
            <a:r>
              <a:rPr lang="en-US" dirty="0"/>
              <a:t>cheat their hands back, or will </a:t>
            </a:r>
            <a:r>
              <a:rPr lang="en-US" dirty="0" smtClean="0"/>
              <a:t>slide forward on the saddle</a:t>
            </a:r>
          </a:p>
          <a:p>
            <a:pPr lvl="1"/>
            <a:r>
              <a:rPr lang="en-US" dirty="0" smtClean="0"/>
              <a:t>Extend elbow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483"/>
          <a:stretch/>
        </p:blipFill>
        <p:spPr>
          <a:xfrm>
            <a:off x="6387246" y="846138"/>
            <a:ext cx="229955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 Numbness</a:t>
            </a:r>
            <a:br>
              <a:rPr lang="en-US" dirty="0" smtClean="0"/>
            </a:br>
            <a:r>
              <a:rPr lang="en-US" dirty="0" smtClean="0"/>
              <a:t>Causes and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weight on hands</a:t>
            </a:r>
          </a:p>
          <a:p>
            <a:r>
              <a:rPr lang="en-US" dirty="0" smtClean="0"/>
              <a:t>Gloves  </a:t>
            </a:r>
          </a:p>
          <a:p>
            <a:r>
              <a:rPr lang="en-US" dirty="0" smtClean="0"/>
              <a:t>Hand Position</a:t>
            </a:r>
          </a:p>
          <a:p>
            <a:r>
              <a:rPr lang="en-US" dirty="0" smtClean="0"/>
              <a:t>Handlebar tape</a:t>
            </a:r>
          </a:p>
          <a:p>
            <a:r>
              <a:rPr lang="en-US" dirty="0" smtClean="0"/>
              <a:t>Handlebar width</a:t>
            </a:r>
          </a:p>
          <a:p>
            <a:r>
              <a:rPr lang="en-US" dirty="0" smtClean="0"/>
              <a:t>Wrist neutral position recommended</a:t>
            </a:r>
          </a:p>
          <a:p>
            <a:r>
              <a:rPr lang="en-US" dirty="0" smtClean="0"/>
              <a:t>Vibration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4102964" cy="3023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33600"/>
            <a:ext cx="3619440" cy="27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Numbness – Differential 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Cyclist palsy</a:t>
            </a:r>
          </a:p>
          <a:p>
            <a:r>
              <a:rPr lang="en-US" dirty="0" smtClean="0"/>
              <a:t>Carpal Tunnel</a:t>
            </a:r>
          </a:p>
          <a:p>
            <a:r>
              <a:rPr lang="en-US" dirty="0" err="1" smtClean="0"/>
              <a:t>Ulner</a:t>
            </a:r>
            <a:r>
              <a:rPr lang="en-US" dirty="0" smtClean="0"/>
              <a:t> Nerve Injury/Compression</a:t>
            </a:r>
          </a:p>
          <a:p>
            <a:r>
              <a:rPr lang="en-US" dirty="0" smtClean="0"/>
              <a:t>Cervical spine issues</a:t>
            </a:r>
          </a:p>
          <a:p>
            <a:r>
              <a:rPr lang="en-US" dirty="0" smtClean="0"/>
              <a:t>Thoracic Outlet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Now?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Foam roller</a:t>
            </a:r>
          </a:p>
          <a:p>
            <a:r>
              <a:rPr lang="en-US" dirty="0" smtClean="0"/>
              <a:t>Back extension</a:t>
            </a:r>
          </a:p>
          <a:p>
            <a:r>
              <a:rPr lang="en-US" dirty="0" smtClean="0"/>
              <a:t>Chest stretching</a:t>
            </a:r>
          </a:p>
          <a:p>
            <a:r>
              <a:rPr lang="en-US" dirty="0" smtClean="0"/>
              <a:t>Upper back strengthening</a:t>
            </a:r>
          </a:p>
          <a:p>
            <a:r>
              <a:rPr lang="en-US" dirty="0" smtClean="0"/>
              <a:t>Postural exercises</a:t>
            </a:r>
          </a:p>
          <a:p>
            <a:r>
              <a:rPr lang="en-US" dirty="0" smtClean="0"/>
              <a:t>Strengthen hips and core</a:t>
            </a:r>
          </a:p>
        </p:txBody>
      </p:sp>
    </p:spTree>
    <p:extLst>
      <p:ext uri="{BB962C8B-B14F-4D97-AF65-F5344CB8AC3E}">
        <p14:creationId xmlns:p14="http://schemas.microsoft.com/office/powerpoint/2010/main" val="16170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533400"/>
            <a:ext cx="3366954" cy="2852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2133600" cy="1984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3429000"/>
            <a:ext cx="28575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681413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Thank you!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Elena Friedman, MS, ATC, CSCS, </a:t>
            </a:r>
            <a:r>
              <a:rPr lang="en-US" dirty="0" err="1" smtClean="0"/>
              <a:t>Astym</a:t>
            </a:r>
            <a:r>
              <a:rPr lang="en-US" dirty="0" smtClean="0"/>
              <a:t> cert.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Elena.Claus@athletico.com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8622 Olive Blvd.</a:t>
            </a:r>
          </a:p>
          <a:p>
            <a:pPr marL="0" indent="0">
              <a:buNone/>
            </a:pPr>
            <a:r>
              <a:rPr lang="en-US" dirty="0" err="1" smtClean="0"/>
              <a:t>Olivette</a:t>
            </a:r>
            <a:r>
              <a:rPr lang="en-US" dirty="0" smtClean="0"/>
              <a:t>, MO 63132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Everyone is different.  What might work for one, may not work for another.</a:t>
            </a:r>
          </a:p>
          <a:p>
            <a:r>
              <a:rPr lang="en-US" dirty="0" smtClean="0"/>
              <a:t>Sometimes it is ‘trial and error’.</a:t>
            </a:r>
          </a:p>
          <a:p>
            <a:r>
              <a:rPr lang="en-US" dirty="0" smtClean="0"/>
              <a:t>Any change to the bike will affect other areas.</a:t>
            </a:r>
          </a:p>
          <a:p>
            <a:r>
              <a:rPr lang="en-US" dirty="0" smtClean="0"/>
              <a:t>This talk is focusing on road bike specifically.</a:t>
            </a:r>
          </a:p>
          <a:p>
            <a:r>
              <a:rPr lang="en-US" dirty="0" smtClean="0"/>
              <a:t>This talk is not comprehensive.</a:t>
            </a:r>
          </a:p>
          <a:p>
            <a:r>
              <a:rPr lang="en-US" dirty="0" smtClean="0"/>
              <a:t>“May”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2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234" y="685800"/>
            <a:ext cx="7983532" cy="47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Saddle</a:t>
            </a:r>
          </a:p>
          <a:p>
            <a:endParaRPr lang="en-US" sz="4000" dirty="0" smtClean="0"/>
          </a:p>
          <a:p>
            <a:r>
              <a:rPr lang="en-US" sz="4000" dirty="0" smtClean="0"/>
              <a:t>Pedals</a:t>
            </a:r>
          </a:p>
          <a:p>
            <a:endParaRPr lang="en-US" sz="4000" dirty="0" smtClean="0"/>
          </a:p>
          <a:p>
            <a:r>
              <a:rPr lang="en-US" sz="4000" dirty="0" smtClean="0"/>
              <a:t>Handlebars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96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PELVIS –THE CENTER OF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this is not right, nothing else really matters</a:t>
            </a:r>
          </a:p>
          <a:p>
            <a:r>
              <a:rPr lang="en-US" dirty="0" smtClean="0"/>
              <a:t>Provides </a:t>
            </a:r>
            <a:r>
              <a:rPr lang="en-US" dirty="0"/>
              <a:t>a foundation with which you are able to generate power from</a:t>
            </a:r>
          </a:p>
          <a:p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 err="1"/>
              <a:t>ischial</a:t>
            </a:r>
            <a:r>
              <a:rPr lang="en-US" dirty="0"/>
              <a:t> </a:t>
            </a:r>
            <a:r>
              <a:rPr lang="en-US" dirty="0" err="1"/>
              <a:t>tuberosities</a:t>
            </a:r>
            <a:r>
              <a:rPr lang="en-US" dirty="0"/>
              <a:t> </a:t>
            </a:r>
            <a:r>
              <a:rPr lang="en-US" dirty="0" smtClean="0"/>
              <a:t>are to </a:t>
            </a:r>
            <a:r>
              <a:rPr lang="en-US" dirty="0"/>
              <a:t>contact the wider part of </a:t>
            </a:r>
            <a:r>
              <a:rPr lang="en-US" dirty="0" smtClean="0"/>
              <a:t>the saddle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Reduce soft tissue pressure</a:t>
            </a:r>
          </a:p>
          <a:p>
            <a:r>
              <a:rPr lang="en-US" dirty="0"/>
              <a:t>Saddle </a:t>
            </a:r>
            <a:r>
              <a:rPr lang="en-US" dirty="0" smtClean="0"/>
              <a:t>Width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Material</a:t>
            </a:r>
          </a:p>
          <a:p>
            <a:r>
              <a:rPr lang="en-US" dirty="0" smtClean="0"/>
              <a:t>Padding</a:t>
            </a:r>
          </a:p>
          <a:p>
            <a:r>
              <a:rPr lang="en-US" dirty="0"/>
              <a:t>Cutout or no </a:t>
            </a:r>
            <a:r>
              <a:rPr lang="en-US" dirty="0" smtClean="0"/>
              <a:t>cutout</a:t>
            </a:r>
          </a:p>
          <a:p>
            <a:r>
              <a:rPr lang="en-US" dirty="0" smtClean="0"/>
              <a:t>Nose </a:t>
            </a:r>
            <a:r>
              <a:rPr lang="en-US" dirty="0"/>
              <a:t>or no </a:t>
            </a:r>
            <a:r>
              <a:rPr lang="en-US" dirty="0" smtClean="0"/>
              <a:t>nose</a:t>
            </a:r>
          </a:p>
          <a:p>
            <a:r>
              <a:rPr lang="en-US" dirty="0" smtClean="0"/>
              <a:t>Fore and Aft</a:t>
            </a:r>
          </a:p>
          <a:p>
            <a:r>
              <a:rPr lang="en-US" dirty="0" smtClean="0"/>
              <a:t>Tilt</a:t>
            </a:r>
          </a:p>
          <a:p>
            <a:r>
              <a:rPr lang="en-US" dirty="0" smtClean="0"/>
              <a:t>Seat Height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/>
          <a:stretch/>
        </p:blipFill>
        <p:spPr>
          <a:xfrm>
            <a:off x="5562600" y="1371600"/>
            <a:ext cx="2286000" cy="43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7417"/>
            <a:ext cx="8229600" cy="3415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276600"/>
            <a:ext cx="5257800" cy="253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417638"/>
            <a:ext cx="35433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08" y="457200"/>
            <a:ext cx="39052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585</Words>
  <Application>Microsoft Macintosh PowerPoint</Application>
  <PresentationFormat>On-screen Show (4:3)</PresentationFormat>
  <Paragraphs>148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Medical Bike Fit</vt:lpstr>
      <vt:lpstr>General thoughts</vt:lpstr>
      <vt:lpstr>Disclosures</vt:lpstr>
      <vt:lpstr>PowerPoint Presentation</vt:lpstr>
      <vt:lpstr>3 points of contact</vt:lpstr>
      <vt:lpstr>PELVIS –THE CENTER OF IT ALL</vt:lpstr>
      <vt:lpstr>SADDLE CONSIDERATIONS</vt:lpstr>
      <vt:lpstr>PowerPoint Presentation</vt:lpstr>
      <vt:lpstr>PowerPoint Presentation</vt:lpstr>
      <vt:lpstr>PowerPoint Presentation</vt:lpstr>
      <vt:lpstr>Saddle pain Causes and Interventions</vt:lpstr>
      <vt:lpstr>SADDLE HEIGHT - TOO HIGH</vt:lpstr>
      <vt:lpstr>SADDLE HEIGHT – TOO LOW</vt:lpstr>
      <vt:lpstr>KNEE POSITION</vt:lpstr>
      <vt:lpstr>FOOT/SHOE/PEDAL INTERFACE</vt:lpstr>
      <vt:lpstr>FEET – THINGS TO CONSIDER</vt:lpstr>
      <vt:lpstr>PowerPoint Presentation</vt:lpstr>
      <vt:lpstr>PowerPoint Presentation</vt:lpstr>
      <vt:lpstr>SHOES – COMMON PROBLEMS</vt:lpstr>
      <vt:lpstr>PEDAL/CLEAT SYSTEM CONSIDERATIONS</vt:lpstr>
      <vt:lpstr>Foot Pain and Numbness Causes and Interventions</vt:lpstr>
      <vt:lpstr>Foot Pain/Numbness - Differential DX</vt:lpstr>
      <vt:lpstr>HANDLEBARS</vt:lpstr>
      <vt:lpstr>Hand Numbness Causes and Interventions</vt:lpstr>
      <vt:lpstr>PowerPoint Presentation</vt:lpstr>
      <vt:lpstr>Hand Numbness – Differential DX</vt:lpstr>
      <vt:lpstr>What Now?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attending today’s webinar!</dc:title>
  <dc:creator>colleen.edmonson</dc:creator>
  <cp:lastModifiedBy>Scott Kolbe</cp:lastModifiedBy>
  <cp:revision>46</cp:revision>
  <dcterms:created xsi:type="dcterms:W3CDTF">2015-02-18T05:17:50Z</dcterms:created>
  <dcterms:modified xsi:type="dcterms:W3CDTF">2016-08-18T12:14:10Z</dcterms:modified>
</cp:coreProperties>
</file>